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69" r:id="rId6"/>
    <p:sldId id="271" r:id="rId7"/>
    <p:sldId id="265" r:id="rId8"/>
    <p:sldId id="268" r:id="rId9"/>
    <p:sldId id="263" r:id="rId10"/>
    <p:sldId id="264" r:id="rId11"/>
  </p:sldIdLst>
  <p:sldSz cx="9144000" cy="5143500" type="screen16x9"/>
  <p:notesSz cx="6858000" cy="9144000"/>
  <p:embeddedFontLst>
    <p:embeddedFont>
      <p:font typeface="Maven Pro" pitchFamily="2" charset="77"/>
      <p:regular r:id="rId13"/>
      <p:bold r:id="rId14"/>
    </p:embeddedFont>
    <p:embeddedFont>
      <p:font typeface="Nunito" pitchFamily="2" charset="77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28"/>
    <p:restoredTop sz="94633"/>
  </p:normalViewPr>
  <p:slideViewPr>
    <p:cSldViewPr snapToGrid="0">
      <p:cViewPr varScale="1">
        <p:scale>
          <a:sx n="161" d="100"/>
          <a:sy n="161" d="100"/>
        </p:scale>
        <p:origin x="648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a55b5f358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a55b5f358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8a55b5f35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8a55b5f358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a55b5f35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a55b5f35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806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a55b5f358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8a55b5f358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8a55b5f35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8a55b5f35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Garcia.i.joe88@email.co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linkedin.com/in/username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Microsoft Exploratory Film Insights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9ECC16-98FC-B149-BA3D-046C44F2A6F1}"/>
              </a:ext>
            </a:extLst>
          </p:cNvPr>
          <p:cNvSpPr txBox="1"/>
          <p:nvPr/>
        </p:nvSpPr>
        <p:spPr>
          <a:xfrm>
            <a:off x="824000" y="3706092"/>
            <a:ext cx="2498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By JOE GARCIA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869367-52F0-FB44-A830-C2EE9C760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9467" y="2305613"/>
            <a:ext cx="2349500" cy="2362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41143D9-BB57-0548-9D33-E25F0C936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8467" y="455573"/>
            <a:ext cx="3111500" cy="1524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77154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Email:</a:t>
            </a:r>
            <a:r>
              <a:rPr lang="en" sz="2000" dirty="0"/>
              <a:t> </a:t>
            </a:r>
            <a:r>
              <a:rPr lang="en-US" sz="2000" u="sng" dirty="0">
                <a:solidFill>
                  <a:schemeClr val="hlink"/>
                </a:solidFill>
                <a:hlinkClick r:id="rId3"/>
              </a:rPr>
              <a:t>G</a:t>
            </a:r>
            <a:r>
              <a:rPr lang="en" sz="2000" u="sng" dirty="0">
                <a:solidFill>
                  <a:schemeClr val="hlink"/>
                </a:solidFill>
                <a:hlinkClick r:id="rId3"/>
              </a:rPr>
              <a:t>arcia.i.joe88@email.com</a:t>
            </a: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GitHub:</a:t>
            </a:r>
            <a:r>
              <a:rPr lang="en" sz="2000" dirty="0"/>
              <a:t> @</a:t>
            </a:r>
            <a:r>
              <a:rPr lang="en" sz="2000" dirty="0" err="1"/>
              <a:t>Foxxenn</a:t>
            </a:r>
            <a:endParaRPr sz="2000" dirty="0"/>
          </a:p>
          <a:p>
            <a:pPr lvl="0"/>
            <a:r>
              <a:rPr lang="en" sz="2000" b="1" dirty="0"/>
              <a:t>LinkedIn:</a:t>
            </a:r>
            <a:r>
              <a:rPr lang="en" sz="2000" dirty="0"/>
              <a:t> </a:t>
            </a:r>
            <a:r>
              <a:rPr lang="en" sz="2000" u="sng" dirty="0">
                <a:solidFill>
                  <a:schemeClr val="hlink"/>
                </a:solidFill>
                <a:hlinkClick r:id="rId4"/>
              </a:rPr>
              <a:t>linkedin.com/in/</a:t>
            </a:r>
            <a:r>
              <a:rPr lang="en-US" sz="2000" u="sng" dirty="0">
                <a:solidFill>
                  <a:schemeClr val="hlink"/>
                </a:solidFill>
                <a:hlinkClick r:id="rId4"/>
              </a:rPr>
              <a:t>joe-g-84633239</a:t>
            </a:r>
            <a:r>
              <a:rPr lang="en" sz="2000" u="sng" dirty="0">
                <a:solidFill>
                  <a:schemeClr val="hlink"/>
                </a:solidFill>
                <a:hlinkClick r:id="rId4"/>
              </a:rPr>
              <a:t>/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Microsoft Exploratory Film Insights</a:t>
            </a:r>
            <a:endParaRPr dirty="0"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262840" y="1321679"/>
            <a:ext cx="6704865" cy="24327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600" b="1" dirty="0"/>
              <a:t>We will make recommendations for Microsoft's new film studio. </a:t>
            </a:r>
          </a:p>
          <a:p>
            <a:pPr marL="285750" indent="-285750">
              <a:spcAft>
                <a:spcPts val="1200"/>
              </a:spcAft>
            </a:pPr>
            <a:r>
              <a:rPr lang="en-US" sz="1600" b="1" dirty="0"/>
              <a:t>We'll consider the type of movie, the budget, and how the audience will rate the movie. </a:t>
            </a:r>
          </a:p>
          <a:p>
            <a:pPr marL="285750" indent="-285750">
              <a:spcAft>
                <a:spcPts val="1200"/>
              </a:spcAft>
            </a:pPr>
            <a:r>
              <a:rPr lang="en-US" sz="1600" b="1" dirty="0"/>
              <a:t>We will then analyze the given data sets and explore what are the ultimate avenues to take.</a:t>
            </a:r>
            <a:endParaRPr sz="16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7337B2-9A85-9642-8022-1F892D1C4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817" y="3252601"/>
            <a:ext cx="2478237" cy="143273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type of films to create?</a:t>
            </a:r>
            <a:endParaRPr dirty="0"/>
          </a:p>
        </p:txBody>
      </p:sp>
      <p:sp>
        <p:nvSpPr>
          <p:cNvPr id="296" name="Google Shape;296;p16"/>
          <p:cNvSpPr txBox="1">
            <a:spLocks noGrp="1"/>
          </p:cNvSpPr>
          <p:nvPr>
            <p:ph type="body" idx="1"/>
          </p:nvPr>
        </p:nvSpPr>
        <p:spPr>
          <a:xfrm>
            <a:off x="1248382" y="14566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The film industry has </a:t>
            </a:r>
            <a:r>
              <a:rPr lang="en-US" dirty="0"/>
              <a:t>a lot</a:t>
            </a:r>
            <a:r>
              <a:rPr lang="en" dirty="0"/>
              <a:t> of pitfalls.  </a:t>
            </a:r>
            <a:r>
              <a:rPr lang="en-US" dirty="0"/>
              <a:t>Particularly</a:t>
            </a:r>
            <a:r>
              <a:rPr lang="en" dirty="0"/>
              <a:t>  those that involve money. To guide your decisions into this </a:t>
            </a:r>
            <a:r>
              <a:rPr lang="en-US" dirty="0"/>
              <a:t>perilous</a:t>
            </a:r>
            <a:r>
              <a:rPr lang="en" dirty="0"/>
              <a:t> industry we can answer a few basic questions: 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What are the major traits per movie that they should follow?</a:t>
            </a:r>
            <a:endParaRPr lang="en" dirty="0"/>
          </a:p>
          <a:p>
            <a:pPr marL="285750" indent="-285750">
              <a:spcAft>
                <a:spcPts val="1200"/>
              </a:spcAft>
            </a:pPr>
            <a:r>
              <a:rPr lang="en" dirty="0"/>
              <a:t>How do we know how much is too much and just the right amount to budget. </a:t>
            </a:r>
          </a:p>
          <a:p>
            <a:pPr marL="285750" indent="-285750">
              <a:spcAft>
                <a:spcPts val="1200"/>
              </a:spcAft>
            </a:pPr>
            <a:r>
              <a:rPr lang="en" dirty="0"/>
              <a:t>How does the public receive the movies?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182097-CDED-D34D-8391-E93A07E9C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766" y="3268136"/>
            <a:ext cx="2385226" cy="158818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Film Data</a:t>
            </a:r>
            <a:endParaRPr dirty="0"/>
          </a:p>
        </p:txBody>
      </p:sp>
      <p:sp>
        <p:nvSpPr>
          <p:cNvPr id="302" name="Google Shape;302;p17"/>
          <p:cNvSpPr txBox="1">
            <a:spLocks noGrp="1"/>
          </p:cNvSpPr>
          <p:nvPr>
            <p:ph type="body" idx="1"/>
          </p:nvPr>
        </p:nvSpPr>
        <p:spPr>
          <a:xfrm>
            <a:off x="1303800" y="1359668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Data used was from </a:t>
            </a:r>
          </a:p>
          <a:p>
            <a:pPr marL="285750" indent="-285750">
              <a:spcAft>
                <a:spcPts val="1200"/>
              </a:spcAft>
            </a:pPr>
            <a:r>
              <a:rPr lang="en-US" sz="1800" b="1" dirty="0"/>
              <a:t>IMDB</a:t>
            </a:r>
            <a:endParaRPr lang="en-US" sz="1800" dirty="0"/>
          </a:p>
          <a:p>
            <a:pPr marL="285750" indent="-285750">
              <a:spcAft>
                <a:spcPts val="1200"/>
              </a:spcAft>
            </a:pPr>
            <a:r>
              <a:rPr lang="en-US" sz="1800" b="1" dirty="0"/>
              <a:t>Rotten Tomatoes</a:t>
            </a:r>
            <a:endParaRPr lang="en-US" sz="1800" dirty="0"/>
          </a:p>
          <a:p>
            <a:pPr marL="285750" indent="-285750">
              <a:spcAft>
                <a:spcPts val="1200"/>
              </a:spcAft>
            </a:pPr>
            <a:r>
              <a:rPr lang="en-US" sz="1800" b="1" dirty="0"/>
              <a:t>Box Office Mojo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We will take a glance at how much money a movie has made domestically, at the production value, and finally at the rating.</a:t>
            </a:r>
            <a:endParaRPr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82941F-6AF8-7D48-A446-1F21A216D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607" y="598575"/>
            <a:ext cx="2091227" cy="12305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3E162C-5E65-E140-B458-9EFA90162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922" y="625916"/>
            <a:ext cx="2090074" cy="12031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6CDC08-812B-9140-A684-B3F3072849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8501" y="2059250"/>
            <a:ext cx="2990157" cy="100721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CDEF62-4E58-3C45-93EA-52FA31670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52" y="0"/>
            <a:ext cx="728543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41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90189-A669-5349-A95D-DB33691ED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ROI stands for Return On Invest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CAD06-4027-0749-8A02-C8C5DE6C8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2191" y="1878675"/>
            <a:ext cx="8334300" cy="2619723"/>
          </a:xfrm>
        </p:spPr>
        <p:txBody>
          <a:bodyPr>
            <a:noAutofit/>
          </a:bodyPr>
          <a:lstStyle/>
          <a:p>
            <a:pPr marL="146050" indent="0" algn="ctr">
              <a:buNone/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DOMESTIC RETURN ON INVESTMENT (ROI)</a:t>
            </a:r>
          </a:p>
          <a:p>
            <a:pPr marL="146050" indent="0" algn="ctr">
              <a:buNone/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=</a:t>
            </a:r>
          </a:p>
          <a:p>
            <a:pPr marL="146050" indent="0" algn="ctr">
              <a:buNone/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DOMESTIC GROSS</a:t>
            </a:r>
          </a:p>
          <a:p>
            <a:pPr marL="146050" indent="0" algn="ctr">
              <a:buNone/>
            </a:pPr>
            <a:endParaRPr lang="en-US" sz="2000" b="1" dirty="0">
              <a:solidFill>
                <a:schemeClr val="bg2">
                  <a:lumMod val="50000"/>
                </a:schemeClr>
              </a:solidFill>
            </a:endParaRPr>
          </a:p>
          <a:p>
            <a:pPr marL="146050" indent="0" algn="ctr">
              <a:buNone/>
            </a:pPr>
            <a:endParaRPr lang="en-US" sz="2000" b="1" dirty="0">
              <a:solidFill>
                <a:schemeClr val="bg2">
                  <a:lumMod val="50000"/>
                </a:schemeClr>
              </a:solidFill>
            </a:endParaRPr>
          </a:p>
          <a:p>
            <a:pPr marL="146050" indent="0" algn="ctr">
              <a:buNone/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PRODUCTION BUDGET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4F20FD-DD2A-8D4E-A225-B6CFED698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6020" y="3022070"/>
            <a:ext cx="666642" cy="5721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E9F767-C4DA-F54C-9D5B-A04C46AE2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222" y="3022070"/>
            <a:ext cx="2298864" cy="162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35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9421658-B3E7-AC42-9431-EB0F5CDF1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424" y="101582"/>
            <a:ext cx="6786922" cy="504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526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B8CE15-13D4-B148-9987-D922AFEE5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328" y="152453"/>
            <a:ext cx="6894010" cy="499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56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320" name="Google Shape;320;p20"/>
          <p:cNvSpPr txBox="1">
            <a:spLocks noGrp="1"/>
          </p:cNvSpPr>
          <p:nvPr>
            <p:ph type="body" idx="1"/>
          </p:nvPr>
        </p:nvSpPr>
        <p:spPr>
          <a:xfrm>
            <a:off x="1303800" y="1415087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600" dirty="0"/>
              <a:t>The movie should have a few elements of Drama, Comedy, or Documentary.</a:t>
            </a:r>
          </a:p>
          <a:p>
            <a:pPr marL="285750" indent="-285750">
              <a:spcAft>
                <a:spcPts val="1200"/>
              </a:spcAft>
            </a:pPr>
            <a:r>
              <a:rPr lang="en-US" sz="1600" dirty="0"/>
              <a:t>Movies such as Documentary, News, Biography are generally rated highly as opposed to Horror which is more lucrative.</a:t>
            </a:r>
          </a:p>
          <a:p>
            <a:pPr marL="285750" indent="-285750">
              <a:spcAft>
                <a:spcPts val="1200"/>
              </a:spcAft>
            </a:pPr>
            <a:r>
              <a:rPr lang="en-US" sz="1600" dirty="0"/>
              <a:t>Movies that have a lower or medium budget have a  higher chance to have more ROI.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52B2C9-4DA8-8347-B0A9-FEF1E4115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405" y="3548870"/>
            <a:ext cx="2225272" cy="122432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1072</TotalTime>
  <Words>272</Words>
  <Application>Microsoft Macintosh PowerPoint</Application>
  <PresentationFormat>On-screen Show (16:9)</PresentationFormat>
  <Paragraphs>33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Maven Pro</vt:lpstr>
      <vt:lpstr>Arial</vt:lpstr>
      <vt:lpstr>Nunito</vt:lpstr>
      <vt:lpstr>Momentum</vt:lpstr>
      <vt:lpstr>Microsoft Exploratory Film Insights</vt:lpstr>
      <vt:lpstr>Microsoft Exploratory Film Insights</vt:lpstr>
      <vt:lpstr>What type of films to create?</vt:lpstr>
      <vt:lpstr>Film Data</vt:lpstr>
      <vt:lpstr>PowerPoint Presentation</vt:lpstr>
      <vt:lpstr>ROI stands for Return On Invest</vt:lpstr>
      <vt:lpstr>PowerPoint Presentation</vt:lpstr>
      <vt:lpstr>PowerPoint Presentation</vt:lpstr>
      <vt:lpstr>Conclusions</vt:lpstr>
      <vt:lpstr>Thank You!  Email: Garcia.i.joe88@email.com GitHub: @Foxxenn LinkedIn: linkedin.com/in/joe-g-84633239/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Data Analysis</dc:title>
  <cp:lastModifiedBy>Microsoft Office User</cp:lastModifiedBy>
  <cp:revision>28</cp:revision>
  <dcterms:modified xsi:type="dcterms:W3CDTF">2022-03-11T08:55:26Z</dcterms:modified>
</cp:coreProperties>
</file>